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82" r:id="rId2"/>
    <p:sldId id="283" r:id="rId3"/>
    <p:sldId id="256" r:id="rId4"/>
    <p:sldId id="280" r:id="rId5"/>
    <p:sldId id="279" r:id="rId6"/>
    <p:sldId id="276" r:id="rId7"/>
    <p:sldId id="277" r:id="rId8"/>
    <p:sldId id="264" r:id="rId9"/>
    <p:sldId id="275" r:id="rId10"/>
    <p:sldId id="268" r:id="rId11"/>
    <p:sldId id="284" r:id="rId12"/>
    <p:sldId id="285"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6" autoAdjust="0"/>
    <p:restoredTop sz="86387" autoAdjust="0"/>
  </p:normalViewPr>
  <p:slideViewPr>
    <p:cSldViewPr snapToGrid="0" snapToObjects="1">
      <p:cViewPr varScale="1">
        <p:scale>
          <a:sx n="63" d="100"/>
          <a:sy n="63" d="100"/>
        </p:scale>
        <p:origin x="-96" y="-6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jpg>
</file>

<file path=ppt/media/image12.jpeg>
</file>

<file path=ppt/media/image13.jpg>
</file>

<file path=ppt/media/image14.png>
</file>

<file path=ppt/media/image15.png>
</file>

<file path=ppt/media/image16.jpeg>
</file>

<file path=ppt/media/image17.jpeg>
</file>

<file path=ppt/media/image18.png>
</file>

<file path=ppt/media/image19.png>
</file>

<file path=ppt/media/image2.png>
</file>

<file path=ppt/media/image20.jpe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B7464F-98F2-144B-BC28-D4DA883AAAF4}" type="datetimeFigureOut">
              <a:rPr lang="en-US" smtClean="0"/>
              <a:t>2/11/21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196C4AF-07BF-A04C-AECC-49B328514542}" type="slidenum">
              <a:rPr lang="en-US" smtClean="0"/>
              <a:t>‹#›</a:t>
            </a:fld>
            <a:endParaRPr lang="en-US"/>
          </a:p>
        </p:txBody>
      </p:sp>
    </p:spTree>
    <p:extLst>
      <p:ext uri="{BB962C8B-B14F-4D97-AF65-F5344CB8AC3E}">
        <p14:creationId xmlns:p14="http://schemas.microsoft.com/office/powerpoint/2010/main" val="197786584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96C4AF-07BF-A04C-AECC-49B328514542}" type="slidenum">
              <a:rPr lang="en-US" smtClean="0"/>
              <a:t>9</a:t>
            </a:fld>
            <a:endParaRPr lang="en-US"/>
          </a:p>
        </p:txBody>
      </p:sp>
    </p:spTree>
    <p:extLst>
      <p:ext uri="{BB962C8B-B14F-4D97-AF65-F5344CB8AC3E}">
        <p14:creationId xmlns:p14="http://schemas.microsoft.com/office/powerpoint/2010/main" val="2855021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2/11/21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2/11/21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2/11/21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2/11/21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2/11/21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2/11/21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2/11/21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2/11/21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5" Type="http://schemas.openxmlformats.org/officeDocument/2006/relationships/image" Target="../media/image8.jpg"/><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jpg"/><Relationship Id="rId5" Type="http://schemas.openxmlformats.org/officeDocument/2006/relationships/image" Target="../media/image12.jpeg"/><Relationship Id="rId6" Type="http://schemas.openxmlformats.org/officeDocument/2006/relationships/image" Target="../media/image13.jpg"/><Relationship Id="rId1" Type="http://schemas.openxmlformats.org/officeDocument/2006/relationships/slideLayout" Target="../slideLayouts/slideLayout7.xml"/><Relationship Id="rId2"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jpeg"/><Relationship Id="rId5"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2048" y="262025"/>
            <a:ext cx="8627461" cy="1491527"/>
          </a:xfrm>
        </p:spPr>
        <p:txBody>
          <a:bodyPr>
            <a:noAutofit/>
          </a:bodyPr>
          <a:lstStyle/>
          <a:p>
            <a:r>
              <a:rPr lang="en-US" sz="2500" dirty="0" smtClean="0"/>
              <a:t>The Upper Los Cerritos Wetlands Mitigation Bank  - banking on protecting and expanding oil drilling</a:t>
            </a:r>
            <a:r>
              <a:rPr lang="en-US" sz="2500" dirty="0"/>
              <a:t> </a:t>
            </a:r>
            <a:r>
              <a:rPr lang="mr-IN" sz="2500" dirty="0" smtClean="0"/>
              <a:t>–</a:t>
            </a:r>
            <a:r>
              <a:rPr lang="en-US" sz="2500" dirty="0" smtClean="0"/>
              <a:t> NOT wetlands restoration</a:t>
            </a:r>
            <a:r>
              <a:rPr lang="en-US" sz="2400" dirty="0" smtClean="0"/>
              <a:t>.</a:t>
            </a:r>
            <a:endParaRPr lang="en-US" sz="2400" dirty="0"/>
          </a:p>
        </p:txBody>
      </p:sp>
      <p:pic>
        <p:nvPicPr>
          <p:cNvPr id="3" name="Picture 2" descr="LCW sign tagged.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0402" y="1753552"/>
            <a:ext cx="6490753" cy="4668215"/>
          </a:xfrm>
          <a:prstGeom prst="rect">
            <a:avLst/>
          </a:prstGeom>
        </p:spPr>
      </p:pic>
    </p:spTree>
    <p:extLst>
      <p:ext uri="{BB962C8B-B14F-4D97-AF65-F5344CB8AC3E}">
        <p14:creationId xmlns:p14="http://schemas.microsoft.com/office/powerpoint/2010/main" val="27505078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9" name="Google Shape;109;p15"/>
          <p:cNvSpPr txBox="1"/>
          <p:nvPr/>
        </p:nvSpPr>
        <p:spPr>
          <a:xfrm>
            <a:off x="284769" y="4003959"/>
            <a:ext cx="8324400" cy="2233291"/>
          </a:xfrm>
          <a:prstGeom prst="rect">
            <a:avLst/>
          </a:prstGeom>
          <a:noFill/>
          <a:ln>
            <a:noFill/>
          </a:ln>
        </p:spPr>
        <p:txBody>
          <a:bodyPr spcFirstLastPara="1" wrap="square" lIns="91425" tIns="45700" rIns="91425" bIns="45700" anchor="t" anchorCtr="0">
            <a:noAutofit/>
          </a:bodyPr>
          <a:lstStyle/>
          <a:p>
            <a:pPr marL="0" marR="0" lvl="0" indent="0" algn="l" rtl="0">
              <a:lnSpc>
                <a:spcPct val="130000"/>
              </a:lnSpc>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lnSpc>
                <a:spcPct val="130000"/>
              </a:lnSpc>
              <a:spcBef>
                <a:spcPts val="0"/>
              </a:spcBef>
              <a:spcAft>
                <a:spcPts val="0"/>
              </a:spcAft>
              <a:buNone/>
            </a:pPr>
            <a:r>
              <a:rPr lang="en-US" sz="2400" dirty="0" smtClean="0">
                <a:latin typeface="Calibri"/>
                <a:ea typeface="Calibri"/>
                <a:cs typeface="Calibri"/>
                <a:sym typeface="Calibri"/>
              </a:rPr>
              <a:t>Berms</a:t>
            </a:r>
            <a:r>
              <a:rPr lang="en-US" sz="2400" dirty="0" smtClean="0">
                <a:latin typeface="Calibri"/>
                <a:ea typeface="Calibri"/>
                <a:cs typeface="Calibri"/>
                <a:sym typeface="Calibri"/>
              </a:rPr>
              <a:t> </a:t>
            </a:r>
            <a:r>
              <a:rPr lang="en-US" sz="2400" dirty="0">
                <a:latin typeface="Calibri"/>
                <a:ea typeface="Calibri"/>
                <a:cs typeface="Calibri"/>
                <a:sym typeface="Calibri"/>
              </a:rPr>
              <a:t>will be </a:t>
            </a:r>
            <a:r>
              <a:rPr lang="en-US" sz="2400" dirty="0" smtClean="0">
                <a:latin typeface="Calibri"/>
                <a:ea typeface="Calibri"/>
                <a:cs typeface="Calibri"/>
                <a:sym typeface="Calibri"/>
              </a:rPr>
              <a:t>18 </a:t>
            </a:r>
            <a:r>
              <a:rPr lang="en-US" sz="2400" dirty="0">
                <a:latin typeface="Calibri"/>
                <a:ea typeface="Calibri"/>
                <a:cs typeface="Calibri"/>
                <a:sym typeface="Calibri"/>
              </a:rPr>
              <a:t>feet </a:t>
            </a:r>
            <a:r>
              <a:rPr lang="en-US" sz="2400" dirty="0" smtClean="0">
                <a:latin typeface="Calibri"/>
                <a:ea typeface="Calibri"/>
                <a:cs typeface="Calibri"/>
                <a:sym typeface="Calibri"/>
              </a:rPr>
              <a:t>high</a:t>
            </a:r>
            <a:r>
              <a:rPr lang="en-US" sz="2400" dirty="0" smtClean="0">
                <a:latin typeface="Calibri"/>
                <a:ea typeface="Calibri"/>
                <a:cs typeface="Calibri"/>
                <a:sym typeface="Calibri"/>
              </a:rPr>
              <a:t>.</a:t>
            </a:r>
            <a:endParaRPr sz="2400" dirty="0"/>
          </a:p>
          <a:p>
            <a:pPr marL="0" marR="0" lvl="0" indent="0" algn="l" rtl="0">
              <a:lnSpc>
                <a:spcPct val="130000"/>
              </a:lnSpc>
              <a:spcBef>
                <a:spcPts val="0"/>
              </a:spcBef>
              <a:spcAft>
                <a:spcPts val="0"/>
              </a:spcAft>
              <a:buNone/>
            </a:pPr>
            <a:r>
              <a:rPr lang="en-US" sz="2400" dirty="0" smtClean="0">
                <a:latin typeface="Calibri"/>
                <a:ea typeface="Calibri"/>
                <a:cs typeface="Calibri"/>
                <a:sym typeface="Calibri"/>
              </a:rPr>
              <a:t>Berms</a:t>
            </a:r>
            <a:r>
              <a:rPr lang="en-US" sz="2400" dirty="0" smtClean="0">
                <a:latin typeface="Calibri"/>
                <a:ea typeface="Calibri"/>
                <a:cs typeface="Calibri"/>
                <a:sym typeface="Calibri"/>
              </a:rPr>
              <a:t> could will </a:t>
            </a:r>
            <a:r>
              <a:rPr lang="en-US" sz="2400" dirty="0">
                <a:latin typeface="Calibri"/>
                <a:ea typeface="Calibri"/>
                <a:cs typeface="Calibri"/>
                <a:sym typeface="Calibri"/>
              </a:rPr>
              <a:t>be paved for </a:t>
            </a:r>
            <a:r>
              <a:rPr lang="en-US" sz="2400" dirty="0" smtClean="0">
                <a:latin typeface="Calibri"/>
                <a:ea typeface="Calibri"/>
                <a:cs typeface="Calibri"/>
                <a:sym typeface="Calibri"/>
              </a:rPr>
              <a:t>vehicles.</a:t>
            </a:r>
            <a:endParaRPr sz="2400" dirty="0"/>
          </a:p>
          <a:p>
            <a:pPr marL="0" marR="0" lvl="0" indent="0" algn="l" rtl="0">
              <a:lnSpc>
                <a:spcPct val="130000"/>
              </a:lnSpc>
              <a:spcBef>
                <a:spcPts val="0"/>
              </a:spcBef>
              <a:spcAft>
                <a:spcPts val="0"/>
              </a:spcAft>
              <a:buNone/>
            </a:pPr>
            <a:r>
              <a:rPr lang="en-US" sz="2400" dirty="0" smtClean="0">
                <a:latin typeface="Calibri"/>
                <a:ea typeface="Calibri"/>
                <a:cs typeface="Calibri"/>
                <a:sym typeface="Calibri"/>
              </a:rPr>
              <a:t>Berms</a:t>
            </a:r>
            <a:r>
              <a:rPr lang="en-US" sz="2400" dirty="0" smtClean="0">
                <a:latin typeface="Calibri"/>
                <a:ea typeface="Calibri"/>
                <a:cs typeface="Calibri"/>
                <a:sym typeface="Calibri"/>
              </a:rPr>
              <a:t> </a:t>
            </a:r>
            <a:r>
              <a:rPr lang="en-US" sz="2400" dirty="0">
                <a:latin typeface="Calibri"/>
                <a:ea typeface="Calibri"/>
                <a:cs typeface="Calibri"/>
                <a:sym typeface="Calibri"/>
              </a:rPr>
              <a:t>will be set back to allow room </a:t>
            </a:r>
            <a:r>
              <a:rPr lang="en-US" sz="2400" dirty="0" smtClean="0">
                <a:latin typeface="Calibri"/>
                <a:ea typeface="Calibri"/>
                <a:cs typeface="Calibri"/>
                <a:sym typeface="Calibri"/>
              </a:rPr>
              <a:t>for runoff </a:t>
            </a:r>
            <a:r>
              <a:rPr lang="en-US" sz="2400" dirty="0">
                <a:latin typeface="Calibri"/>
                <a:ea typeface="Calibri"/>
                <a:cs typeface="Calibri"/>
                <a:sym typeface="Calibri"/>
              </a:rPr>
              <a:t>from streets.</a:t>
            </a:r>
            <a:endParaRPr sz="2400" dirty="0"/>
          </a:p>
          <a:p>
            <a:pPr marL="0" marR="0" lvl="0" indent="0" algn="l" rtl="0">
              <a:lnSpc>
                <a:spcPct val="130000"/>
              </a:lnSpc>
              <a:spcBef>
                <a:spcPts val="0"/>
              </a:spcBef>
              <a:spcAft>
                <a:spcPts val="0"/>
              </a:spcAft>
              <a:buNone/>
            </a:pPr>
            <a:r>
              <a:rPr lang="en-US" sz="2400" dirty="0">
                <a:latin typeface="Calibri"/>
                <a:ea typeface="Calibri"/>
                <a:cs typeface="Calibri"/>
                <a:sym typeface="Calibri"/>
              </a:rPr>
              <a:t>ALL WILL BE BUILT ON, AND ELIMINATE, EXISTING WETLANDS!!!</a:t>
            </a:r>
            <a:endParaRPr sz="2400" dirty="0">
              <a:latin typeface="Calibri"/>
              <a:ea typeface="Calibri"/>
              <a:cs typeface="Calibri"/>
              <a:sym typeface="Calibri"/>
            </a:endParaRPr>
          </a:p>
        </p:txBody>
      </p:sp>
      <p:pic>
        <p:nvPicPr>
          <p:cNvPr id="108" name="Google Shape;108;p15"/>
          <p:cNvPicPr preferRelativeResize="0"/>
          <p:nvPr/>
        </p:nvPicPr>
        <p:blipFill rotWithShape="1">
          <a:blip r:embed="rId3">
            <a:alphaModFix/>
          </a:blip>
          <a:srcRect/>
          <a:stretch/>
        </p:blipFill>
        <p:spPr>
          <a:xfrm>
            <a:off x="284769" y="253685"/>
            <a:ext cx="8674503" cy="3750274"/>
          </a:xfrm>
          <a:prstGeom prst="rect">
            <a:avLst/>
          </a:prstGeom>
          <a:noFill/>
          <a:ln>
            <a:noFill/>
          </a:ln>
        </p:spPr>
      </p:pic>
    </p:spTree>
    <p:extLst>
      <p:ext uri="{BB962C8B-B14F-4D97-AF65-F5344CB8AC3E}">
        <p14:creationId xmlns:p14="http://schemas.microsoft.com/office/powerpoint/2010/main" val="853262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6138"/>
            <a:ext cx="8229600" cy="1143000"/>
          </a:xfrm>
        </p:spPr>
        <p:txBody>
          <a:bodyPr>
            <a:normAutofit fontScale="90000"/>
          </a:bodyPr>
          <a:lstStyle/>
          <a:p>
            <a:pPr lvl="0"/>
            <a:r>
              <a:rPr lang="en-US" sz="2700" dirty="0" smtClean="0">
                <a:ea typeface="Calibri"/>
                <a:cs typeface="Calibri"/>
                <a:sym typeface="Calibri"/>
              </a:rPr>
              <a:t>These </a:t>
            </a:r>
            <a:r>
              <a:rPr lang="en-US" sz="2700" dirty="0">
                <a:ea typeface="Calibri"/>
                <a:cs typeface="Calibri"/>
                <a:sym typeface="Calibri"/>
              </a:rPr>
              <a:t>wetlands will </a:t>
            </a:r>
            <a:r>
              <a:rPr lang="en-US" sz="2700" dirty="0" smtClean="0">
                <a:ea typeface="Calibri"/>
                <a:cs typeface="Calibri"/>
                <a:sym typeface="Calibri"/>
              </a:rPr>
              <a:t> </a:t>
            </a:r>
            <a:r>
              <a:rPr lang="en-US" sz="2700" dirty="0">
                <a:ea typeface="Calibri"/>
                <a:cs typeface="Calibri"/>
                <a:sym typeface="Calibri"/>
              </a:rPr>
              <a:t>become storage sites for excavated and dredged soils until these are either used in flood control or hauled away. Existing wildlife areas will become construction zones for the next half century or even longer. </a:t>
            </a:r>
            <a:r>
              <a:rPr lang="en-US" dirty="0">
                <a:ea typeface="Calibri"/>
                <a:cs typeface="Calibri"/>
                <a:sym typeface="Calibri"/>
              </a:rPr>
              <a:t/>
            </a:r>
            <a:br>
              <a:rPr lang="en-US" dirty="0">
                <a:ea typeface="Calibri"/>
                <a:cs typeface="Calibri"/>
                <a:sym typeface="Calibri"/>
              </a:rPr>
            </a:br>
            <a:endParaRPr lang="en-US" dirty="0"/>
          </a:p>
        </p:txBody>
      </p:sp>
      <p:pic>
        <p:nvPicPr>
          <p:cNvPr id="3" name="Picture 2" descr="LCW LLC removing &quot;polluted&quot; soil on Synergy property.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310" y="1989138"/>
            <a:ext cx="6229373" cy="4672030"/>
          </a:xfrm>
          <a:prstGeom prst="rect">
            <a:avLst/>
          </a:prstGeom>
        </p:spPr>
      </p:pic>
    </p:spTree>
    <p:extLst>
      <p:ext uri="{BB962C8B-B14F-4D97-AF65-F5344CB8AC3E}">
        <p14:creationId xmlns:p14="http://schemas.microsoft.com/office/powerpoint/2010/main" val="1564538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28188" y="274638"/>
            <a:ext cx="4558612" cy="5812404"/>
          </a:xfrm>
        </p:spPr>
        <p:txBody>
          <a:bodyPr>
            <a:normAutofit/>
          </a:bodyPr>
          <a:lstStyle/>
          <a:p>
            <a:r>
              <a:rPr lang="en-US" dirty="0" smtClean="0"/>
              <a:t>Neither Beach Oil Minerals nor LCW LLC  can be trusted as both continue to poison the community and the </a:t>
            </a:r>
            <a:r>
              <a:rPr lang="en-US" dirty="0" err="1" smtClean="0"/>
              <a:t>ecosysem</a:t>
            </a:r>
            <a:r>
              <a:rPr lang="en-US" dirty="0" smtClean="0"/>
              <a:t>.</a:t>
            </a:r>
            <a:endParaRPr lang="en-US" dirty="0"/>
          </a:p>
        </p:txBody>
      </p:sp>
      <p:pic>
        <p:nvPicPr>
          <p:cNvPr id="3" name="Picture 2" descr="flaring stack w ri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159" y="1007788"/>
            <a:ext cx="3579029" cy="5225383"/>
          </a:xfrm>
          <a:prstGeom prst="rect">
            <a:avLst/>
          </a:prstGeom>
        </p:spPr>
      </p:pic>
    </p:spTree>
    <p:extLst>
      <p:ext uri="{BB962C8B-B14F-4D97-AF65-F5344CB8AC3E}">
        <p14:creationId xmlns:p14="http://schemas.microsoft.com/office/powerpoint/2010/main" val="2714945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p:nvPr/>
        </p:nvSpPr>
        <p:spPr>
          <a:xfrm flipH="1">
            <a:off x="262048" y="4027431"/>
            <a:ext cx="8627461" cy="2016630"/>
          </a:xfrm>
          <a:prstGeom prst="rect">
            <a:avLst/>
          </a:prstGeom>
          <a:noFill/>
          <a:ln>
            <a:noFill/>
          </a:ln>
        </p:spPr>
        <p:txBody>
          <a:bodyPr spcFirstLastPara="1" wrap="square" lIns="91425" tIns="45700" rIns="91425" bIns="45700" anchor="t" anchorCtr="0">
            <a:noAutofit/>
          </a:bodyPr>
          <a:lstStyle/>
          <a:p>
            <a:pPr marL="0" marR="0" lvl="0" indent="0" algn="l" rtl="0">
              <a:lnSpc>
                <a:spcPct val="130000"/>
              </a:lnSpc>
              <a:spcBef>
                <a:spcPts val="0"/>
              </a:spcBef>
              <a:spcAft>
                <a:spcPts val="0"/>
              </a:spcAft>
              <a:buNone/>
            </a:pPr>
            <a:r>
              <a:rPr lang="en-US" sz="2200" dirty="0">
                <a:latin typeface="Calibri"/>
                <a:ea typeface="Calibri"/>
                <a:cs typeface="Calibri"/>
                <a:sym typeface="Calibri"/>
              </a:rPr>
              <a:t>The </a:t>
            </a:r>
            <a:r>
              <a:rPr lang="en-US" sz="2200" dirty="0" smtClean="0">
                <a:latin typeface="Calibri"/>
                <a:ea typeface="Calibri"/>
                <a:cs typeface="Calibri"/>
                <a:sym typeface="Calibri"/>
              </a:rPr>
              <a:t>Upper Los Cerritos Wetlands Mitigation Bank will fund “habitat creation,” </a:t>
            </a:r>
            <a:r>
              <a:rPr lang="en-US" sz="2200" b="1" dirty="0" smtClean="0">
                <a:latin typeface="Calibri"/>
                <a:ea typeface="Calibri"/>
                <a:cs typeface="Calibri"/>
                <a:sym typeface="Calibri"/>
              </a:rPr>
              <a:t>not restoration</a:t>
            </a:r>
            <a:r>
              <a:rPr lang="en-US" sz="2200" dirty="0" smtClean="0">
                <a:latin typeface="Calibri"/>
                <a:ea typeface="Calibri"/>
                <a:cs typeface="Calibri"/>
                <a:sym typeface="Calibri"/>
              </a:rPr>
              <a:t>. Existing </a:t>
            </a:r>
            <a:r>
              <a:rPr lang="en-US" sz="2200" dirty="0">
                <a:latin typeface="Calibri"/>
                <a:ea typeface="Calibri"/>
                <a:cs typeface="Calibri"/>
                <a:sym typeface="Calibri"/>
              </a:rPr>
              <a:t>wetlands and wildlife habitat will be </a:t>
            </a:r>
            <a:r>
              <a:rPr lang="en-US" sz="2200" dirty="0" smtClean="0">
                <a:latin typeface="Calibri"/>
                <a:ea typeface="Calibri"/>
                <a:cs typeface="Calibri"/>
                <a:sym typeface="Calibri"/>
              </a:rPr>
              <a:t>destroyed</a:t>
            </a:r>
            <a:r>
              <a:rPr lang="en-US" sz="2200" dirty="0" smtClean="0">
                <a:latin typeface="Calibri"/>
                <a:ea typeface="Calibri"/>
                <a:cs typeface="Calibri"/>
                <a:sym typeface="Calibri"/>
              </a:rPr>
              <a:t> </a:t>
            </a:r>
            <a:r>
              <a:rPr lang="en-US" sz="2200" dirty="0">
                <a:latin typeface="Calibri"/>
                <a:ea typeface="Calibri"/>
                <a:cs typeface="Calibri"/>
                <a:sym typeface="Calibri"/>
              </a:rPr>
              <a:t>as flood control infrastructure and </a:t>
            </a:r>
            <a:r>
              <a:rPr lang="en-US" sz="2200" dirty="0" smtClean="0">
                <a:latin typeface="Calibri"/>
                <a:ea typeface="Calibri"/>
                <a:cs typeface="Calibri"/>
                <a:sym typeface="Calibri"/>
              </a:rPr>
              <a:t>habitat creation </a:t>
            </a:r>
            <a:r>
              <a:rPr lang="en-US" sz="2200" dirty="0">
                <a:latin typeface="Calibri"/>
                <a:ea typeface="Calibri"/>
                <a:cs typeface="Calibri"/>
                <a:sym typeface="Calibri"/>
              </a:rPr>
              <a:t>are prioritized over the preservation of </a:t>
            </a:r>
            <a:r>
              <a:rPr lang="en-US" sz="2200" dirty="0" smtClean="0">
                <a:latin typeface="Calibri"/>
                <a:ea typeface="Calibri"/>
                <a:cs typeface="Calibri"/>
                <a:sym typeface="Calibri"/>
              </a:rPr>
              <a:t>a </a:t>
            </a:r>
            <a:r>
              <a:rPr lang="en-US" sz="2200" dirty="0" smtClean="0">
                <a:latin typeface="Calibri"/>
                <a:ea typeface="Calibri"/>
                <a:cs typeface="Calibri"/>
                <a:sym typeface="Calibri"/>
              </a:rPr>
              <a:t>fragile </a:t>
            </a:r>
            <a:r>
              <a:rPr lang="en-US" sz="2200" dirty="0">
                <a:latin typeface="Calibri"/>
                <a:ea typeface="Calibri"/>
                <a:cs typeface="Calibri"/>
                <a:sym typeface="Calibri"/>
              </a:rPr>
              <a:t>and complex ecosystem.</a:t>
            </a:r>
            <a:endParaRPr sz="2200" dirty="0">
              <a:latin typeface="Calibri"/>
              <a:ea typeface="Calibri"/>
              <a:cs typeface="Calibri"/>
              <a:sym typeface="Calibri"/>
            </a:endParaRPr>
          </a:p>
        </p:txBody>
      </p:sp>
      <p:pic>
        <p:nvPicPr>
          <p:cNvPr id="8" name="Google Shape;101;p14" descr="Untitled:Users:macbookpro:Desktop:Sierra cllub info:images b.png"/>
          <p:cNvPicPr preferRelativeResize="0"/>
          <p:nvPr/>
        </p:nvPicPr>
        <p:blipFill rotWithShape="1">
          <a:blip r:embed="rId3">
            <a:alphaModFix/>
          </a:blip>
          <a:srcRect/>
          <a:stretch/>
        </p:blipFill>
        <p:spPr>
          <a:xfrm>
            <a:off x="2007466" y="545696"/>
            <a:ext cx="5047701" cy="3021875"/>
          </a:xfrm>
          <a:prstGeom prst="rect">
            <a:avLst/>
          </a:prstGeom>
          <a:noFill/>
          <a:ln>
            <a:noFill/>
          </a:ln>
        </p:spPr>
      </p:pic>
    </p:spTree>
    <p:extLst>
      <p:ext uri="{BB962C8B-B14F-4D97-AF65-F5344CB8AC3E}">
        <p14:creationId xmlns:p14="http://schemas.microsoft.com/office/powerpoint/2010/main" val="1234129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3624" y="274637"/>
            <a:ext cx="8103365" cy="1982809"/>
          </a:xfrm>
        </p:spPr>
        <p:txBody>
          <a:bodyPr>
            <a:normAutofit/>
          </a:bodyPr>
          <a:lstStyle/>
          <a:p>
            <a:r>
              <a:rPr lang="en-US" sz="2800" dirty="0" smtClean="0"/>
              <a:t>Mitigation credits will be sold to erase  existing brackish</a:t>
            </a:r>
            <a:r>
              <a:rPr lang="en-US" sz="2800" dirty="0" smtClean="0"/>
              <a:t> wetlands</a:t>
            </a:r>
            <a:r>
              <a:rPr lang="en-US" sz="2800" dirty="0" smtClean="0"/>
              <a:t> and uplands habitats </a:t>
            </a:r>
            <a:r>
              <a:rPr lang="en-US" sz="2800" dirty="0" smtClean="0"/>
              <a:t>fed by seasonal rains and replace them with a salt marsh </a:t>
            </a:r>
            <a:endParaRPr lang="en-US" sz="2800" dirty="0"/>
          </a:p>
        </p:txBody>
      </p:sp>
      <p:pic>
        <p:nvPicPr>
          <p:cNvPr id="5" name="Picture 4" descr="Staples Sca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045" y="2418692"/>
            <a:ext cx="7921944" cy="4131294"/>
          </a:xfrm>
          <a:prstGeom prst="rect">
            <a:avLst/>
          </a:prstGeom>
        </p:spPr>
      </p:pic>
    </p:spTree>
    <p:extLst>
      <p:ext uri="{BB962C8B-B14F-4D97-AF65-F5344CB8AC3E}">
        <p14:creationId xmlns:p14="http://schemas.microsoft.com/office/powerpoint/2010/main" val="1656801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2522" y="476196"/>
            <a:ext cx="8821478" cy="1781250"/>
          </a:xfrm>
        </p:spPr>
        <p:txBody>
          <a:bodyPr>
            <a:noAutofit/>
          </a:bodyPr>
          <a:lstStyle/>
          <a:p>
            <a:r>
              <a:rPr lang="en-US" sz="2800" dirty="0" smtClean="0"/>
              <a:t>The mitigation bank will bulldoze, flood, and bury tribal cultural resources, including rare salt flats, in </a:t>
            </a:r>
            <a:r>
              <a:rPr lang="en-US" sz="2800" dirty="0"/>
              <a:t>a Traditional Tribal Landscape within the sacred site of </a:t>
            </a:r>
            <a:r>
              <a:rPr lang="en-US" sz="2800" dirty="0" err="1"/>
              <a:t>Puvungna</a:t>
            </a:r>
            <a:r>
              <a:rPr lang="en-US" sz="2800" dirty="0"/>
              <a:t>. </a:t>
            </a:r>
          </a:p>
        </p:txBody>
      </p:sp>
      <p:pic>
        <p:nvPicPr>
          <p:cNvPr id="3" name="Picture 2" descr="pool on salt flat synerg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522" y="2503236"/>
            <a:ext cx="8526673" cy="3886142"/>
          </a:xfrm>
          <a:prstGeom prst="rect">
            <a:avLst/>
          </a:prstGeom>
        </p:spPr>
      </p:pic>
    </p:spTree>
    <p:extLst>
      <p:ext uri="{BB962C8B-B14F-4D97-AF65-F5344CB8AC3E}">
        <p14:creationId xmlns:p14="http://schemas.microsoft.com/office/powerpoint/2010/main" val="1120573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p:nvPr/>
        </p:nvSpPr>
        <p:spPr>
          <a:xfrm flipH="1">
            <a:off x="262048" y="4027431"/>
            <a:ext cx="8627461" cy="2016630"/>
          </a:xfrm>
          <a:prstGeom prst="rect">
            <a:avLst/>
          </a:prstGeom>
          <a:noFill/>
          <a:ln>
            <a:noFill/>
          </a:ln>
        </p:spPr>
        <p:txBody>
          <a:bodyPr spcFirstLastPara="1" wrap="square" lIns="91425" tIns="45700" rIns="91425" bIns="45700" anchor="t" anchorCtr="0">
            <a:noAutofit/>
          </a:bodyPr>
          <a:lstStyle/>
          <a:p>
            <a:pPr marL="0" marR="0" lvl="0" indent="0" algn="l" rtl="0">
              <a:lnSpc>
                <a:spcPct val="130000"/>
              </a:lnSpc>
              <a:spcBef>
                <a:spcPts val="0"/>
              </a:spcBef>
              <a:spcAft>
                <a:spcPts val="0"/>
              </a:spcAft>
              <a:buNone/>
            </a:pPr>
            <a:r>
              <a:rPr lang="en-US" sz="2200" dirty="0">
                <a:latin typeface="Calibri"/>
                <a:ea typeface="Calibri"/>
                <a:cs typeface="Calibri"/>
                <a:sym typeface="Calibri"/>
              </a:rPr>
              <a:t>The </a:t>
            </a:r>
            <a:r>
              <a:rPr lang="en-US" sz="2200" dirty="0" smtClean="0">
                <a:latin typeface="Calibri"/>
                <a:ea typeface="Calibri"/>
                <a:cs typeface="Calibri"/>
                <a:sym typeface="Calibri"/>
              </a:rPr>
              <a:t>Upper Los Cerritos Wetlands Mitigation Bank will fund “habitat creation,” </a:t>
            </a:r>
            <a:r>
              <a:rPr lang="en-US" sz="2200" b="1" dirty="0" smtClean="0">
                <a:latin typeface="Calibri"/>
                <a:ea typeface="Calibri"/>
                <a:cs typeface="Calibri"/>
                <a:sym typeface="Calibri"/>
              </a:rPr>
              <a:t>not restoration</a:t>
            </a:r>
            <a:r>
              <a:rPr lang="en-US" sz="2200" dirty="0" smtClean="0">
                <a:latin typeface="Calibri"/>
                <a:ea typeface="Calibri"/>
                <a:cs typeface="Calibri"/>
                <a:sym typeface="Calibri"/>
              </a:rPr>
              <a:t>. Existing </a:t>
            </a:r>
            <a:r>
              <a:rPr lang="en-US" sz="2200" dirty="0">
                <a:latin typeface="Calibri"/>
                <a:ea typeface="Calibri"/>
                <a:cs typeface="Calibri"/>
                <a:sym typeface="Calibri"/>
              </a:rPr>
              <a:t>wetlands and wildlife habitat will be </a:t>
            </a:r>
            <a:r>
              <a:rPr lang="en-US" sz="2200" dirty="0" smtClean="0">
                <a:latin typeface="Calibri"/>
                <a:ea typeface="Calibri"/>
                <a:cs typeface="Calibri"/>
                <a:sym typeface="Calibri"/>
              </a:rPr>
              <a:t>destroyed</a:t>
            </a:r>
            <a:r>
              <a:rPr lang="en-US" sz="2200" dirty="0" smtClean="0">
                <a:latin typeface="Calibri"/>
                <a:ea typeface="Calibri"/>
                <a:cs typeface="Calibri"/>
                <a:sym typeface="Calibri"/>
              </a:rPr>
              <a:t> </a:t>
            </a:r>
            <a:r>
              <a:rPr lang="en-US" sz="2200" dirty="0">
                <a:latin typeface="Calibri"/>
                <a:ea typeface="Calibri"/>
                <a:cs typeface="Calibri"/>
                <a:sym typeface="Calibri"/>
              </a:rPr>
              <a:t>as flood control infrastructure and </a:t>
            </a:r>
            <a:r>
              <a:rPr lang="en-US" sz="2200" dirty="0" smtClean="0">
                <a:latin typeface="Calibri"/>
                <a:ea typeface="Calibri"/>
                <a:cs typeface="Calibri"/>
                <a:sym typeface="Calibri"/>
              </a:rPr>
              <a:t>habitat creation </a:t>
            </a:r>
            <a:r>
              <a:rPr lang="en-US" sz="2200" dirty="0">
                <a:latin typeface="Calibri"/>
                <a:ea typeface="Calibri"/>
                <a:cs typeface="Calibri"/>
                <a:sym typeface="Calibri"/>
              </a:rPr>
              <a:t>are prioritized over the preservation of </a:t>
            </a:r>
            <a:r>
              <a:rPr lang="en-US" sz="2200" dirty="0" smtClean="0">
                <a:latin typeface="Calibri"/>
                <a:ea typeface="Calibri"/>
                <a:cs typeface="Calibri"/>
                <a:sym typeface="Calibri"/>
              </a:rPr>
              <a:t>a </a:t>
            </a:r>
            <a:r>
              <a:rPr lang="en-US" sz="2200" dirty="0" smtClean="0">
                <a:latin typeface="Calibri"/>
                <a:ea typeface="Calibri"/>
                <a:cs typeface="Calibri"/>
                <a:sym typeface="Calibri"/>
              </a:rPr>
              <a:t>fragile </a:t>
            </a:r>
            <a:r>
              <a:rPr lang="en-US" sz="2200" dirty="0">
                <a:latin typeface="Calibri"/>
                <a:ea typeface="Calibri"/>
                <a:cs typeface="Calibri"/>
                <a:sym typeface="Calibri"/>
              </a:rPr>
              <a:t>and complex ecosystem.</a:t>
            </a:r>
            <a:endParaRPr sz="2200" dirty="0">
              <a:latin typeface="Calibri"/>
              <a:ea typeface="Calibri"/>
              <a:cs typeface="Calibri"/>
              <a:sym typeface="Calibri"/>
            </a:endParaRPr>
          </a:p>
        </p:txBody>
      </p:sp>
      <p:pic>
        <p:nvPicPr>
          <p:cNvPr id="8" name="Google Shape;101;p14" descr="Untitled:Users:macbookpro:Desktop:Sierra cllub info:images b.png"/>
          <p:cNvPicPr preferRelativeResize="0"/>
          <p:nvPr/>
        </p:nvPicPr>
        <p:blipFill rotWithShape="1">
          <a:blip r:embed="rId3">
            <a:alphaModFix/>
          </a:blip>
          <a:srcRect/>
          <a:stretch/>
        </p:blipFill>
        <p:spPr>
          <a:xfrm>
            <a:off x="2007466" y="545696"/>
            <a:ext cx="5047701" cy="3021875"/>
          </a:xfrm>
          <a:prstGeom prst="rect">
            <a:avLst/>
          </a:prstGeom>
          <a:noFill/>
          <a:ln>
            <a:noFill/>
          </a:ln>
        </p:spPr>
      </p:pic>
    </p:spTree>
    <p:extLst>
      <p:ext uri="{BB962C8B-B14F-4D97-AF65-F5344CB8AC3E}">
        <p14:creationId xmlns:p14="http://schemas.microsoft.com/office/powerpoint/2010/main" val="3534491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202" y="984462"/>
            <a:ext cx="8348976" cy="466910"/>
          </a:xfrm>
        </p:spPr>
        <p:txBody>
          <a:bodyPr>
            <a:noAutofit/>
          </a:bodyPr>
          <a:lstStyle/>
          <a:p>
            <a:pPr algn="l">
              <a:lnSpc>
                <a:spcPct val="130000"/>
              </a:lnSpc>
            </a:pPr>
            <a:r>
              <a:rPr lang="en-US" sz="1900" dirty="0"/>
              <a:t>Existing wetlands habitat will be bulldozed, </a:t>
            </a:r>
            <a:r>
              <a:rPr lang="en-US" sz="1900" dirty="0" smtClean="0"/>
              <a:t>drowned, and </a:t>
            </a:r>
            <a:r>
              <a:rPr lang="en-US" sz="1900" dirty="0"/>
              <a:t>buried as new salt marshes and flood control infrastructure </a:t>
            </a:r>
            <a:r>
              <a:rPr lang="en-US" sz="1900" dirty="0" smtClean="0"/>
              <a:t>are </a:t>
            </a:r>
            <a:r>
              <a:rPr lang="en-US" sz="1900" dirty="0"/>
              <a:t>prioritized over the </a:t>
            </a:r>
            <a:r>
              <a:rPr lang="en-US" sz="1900" dirty="0" smtClean="0"/>
              <a:t>protection and preservation </a:t>
            </a:r>
            <a:r>
              <a:rPr lang="en-US" sz="1900" dirty="0"/>
              <a:t>of </a:t>
            </a:r>
            <a:r>
              <a:rPr lang="en-US" sz="1900" dirty="0" smtClean="0"/>
              <a:t>wildlife habitat and a Tribal Traditional Landscape and Sacred </a:t>
            </a:r>
            <a:r>
              <a:rPr lang="en-US" sz="1900" dirty="0"/>
              <a:t>S</a:t>
            </a:r>
            <a:r>
              <a:rPr lang="en-US" sz="1900" dirty="0" smtClean="0"/>
              <a:t>ite.</a:t>
            </a:r>
            <a:r>
              <a:rPr lang="en-US" sz="1900" dirty="0"/>
              <a:t/>
            </a:r>
            <a:br>
              <a:rPr lang="en-US" sz="1900" dirty="0"/>
            </a:br>
            <a:r>
              <a:rPr lang="en-US" sz="1900" dirty="0"/>
              <a:t/>
            </a:r>
            <a:br>
              <a:rPr lang="en-US" sz="1900" dirty="0"/>
            </a:br>
            <a:endParaRPr lang="en-US" sz="1900" dirty="0"/>
          </a:p>
        </p:txBody>
      </p:sp>
      <p:pic>
        <p:nvPicPr>
          <p:cNvPr id="7" name="Picture 6" descr="ESHA Synergy sit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389" y="1585663"/>
            <a:ext cx="2644575" cy="2479952"/>
          </a:xfrm>
          <a:prstGeom prst="rect">
            <a:avLst/>
          </a:prstGeom>
        </p:spPr>
      </p:pic>
      <p:pic>
        <p:nvPicPr>
          <p:cNvPr id="8" name="Picture 7" descr="Synergy oil field habita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4443" y="1667800"/>
            <a:ext cx="3597601" cy="2397815"/>
          </a:xfrm>
          <a:prstGeom prst="rect">
            <a:avLst/>
          </a:prstGeom>
        </p:spPr>
      </p:pic>
      <p:pic>
        <p:nvPicPr>
          <p:cNvPr id="9" name="Picture 8" descr="goose on salt flat LC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217" y="4271165"/>
            <a:ext cx="3549669" cy="2272838"/>
          </a:xfrm>
          <a:prstGeom prst="rect">
            <a:avLst/>
          </a:prstGeom>
        </p:spPr>
      </p:pic>
      <p:pic>
        <p:nvPicPr>
          <p:cNvPr id="10" name="Picture 9" descr="synergy oil field, vernal pool:salt flat.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48720" y="4271165"/>
            <a:ext cx="3295262" cy="2196305"/>
          </a:xfrm>
          <a:prstGeom prst="rect">
            <a:avLst/>
          </a:prstGeom>
        </p:spPr>
      </p:pic>
    </p:spTree>
    <p:extLst>
      <p:ext uri="{BB962C8B-B14F-4D97-AF65-F5344CB8AC3E}">
        <p14:creationId xmlns:p14="http://schemas.microsoft.com/office/powerpoint/2010/main" val="1220726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2893" y="394518"/>
            <a:ext cx="8378513" cy="1200329"/>
          </a:xfrm>
          <a:prstGeom prst="rect">
            <a:avLst/>
          </a:prstGeom>
        </p:spPr>
        <p:txBody>
          <a:bodyPr wrap="square">
            <a:spAutoFit/>
          </a:bodyPr>
          <a:lstStyle/>
          <a:p>
            <a:r>
              <a:rPr lang="en-US" dirty="0"/>
              <a:t>Flooding seasonal brackish wetlands and uplands to create a salt marsh monoculture is not restoration, but replacement. The Los Cerritos Wetlands are part of the estuary of the San Gabriel River and were never a full tidal salt marsh. </a:t>
            </a:r>
            <a:r>
              <a:rPr lang="en-US" dirty="0" smtClean="0"/>
              <a:t>All 10 acres of rare salt </a:t>
            </a:r>
            <a:r>
              <a:rPr lang="en-US" dirty="0"/>
              <a:t>flats and </a:t>
            </a:r>
            <a:r>
              <a:rPr lang="en-US" dirty="0" smtClean="0"/>
              <a:t>most </a:t>
            </a:r>
            <a:r>
              <a:rPr lang="en-US" dirty="0"/>
              <a:t>of the </a:t>
            </a:r>
            <a:r>
              <a:rPr lang="en-US" dirty="0" smtClean="0"/>
              <a:t>uplands will be lost, many residents will not survive the transition. </a:t>
            </a:r>
            <a:endParaRPr lang="en-US" dirty="0"/>
          </a:p>
        </p:txBody>
      </p:sp>
      <p:pic>
        <p:nvPicPr>
          <p:cNvPr id="3" name="Picture 2" descr="curved beak on salt flat LC W.jpg"/>
          <p:cNvPicPr>
            <a:picLocks noChangeAspect="1"/>
          </p:cNvPicPr>
          <p:nvPr/>
        </p:nvPicPr>
        <p:blipFill rotWithShape="1">
          <a:blip r:embed="rId2">
            <a:extLst>
              <a:ext uri="{28A0092B-C50C-407E-A947-70E740481C1C}">
                <a14:useLocalDpi xmlns:a14="http://schemas.microsoft.com/office/drawing/2010/main" val="0"/>
              </a:ext>
            </a:extLst>
          </a:blip>
          <a:srcRect b="14863"/>
          <a:stretch/>
        </p:blipFill>
        <p:spPr>
          <a:xfrm>
            <a:off x="392175" y="3911478"/>
            <a:ext cx="4498155" cy="2565604"/>
          </a:xfrm>
          <a:prstGeom prst="rect">
            <a:avLst/>
          </a:prstGeom>
        </p:spPr>
      </p:pic>
      <p:pic>
        <p:nvPicPr>
          <p:cNvPr id="8" name="Picture 7" descr="Beldings Savannah Sparrow Ballon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053" y="1859067"/>
            <a:ext cx="2741606" cy="1826421"/>
          </a:xfrm>
          <a:prstGeom prst="rect">
            <a:avLst/>
          </a:prstGeom>
        </p:spPr>
      </p:pic>
      <p:pic>
        <p:nvPicPr>
          <p:cNvPr id="9" name="Picture 8" descr="coyote on salt flat lc wetland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6634" y="3911477"/>
            <a:ext cx="3585662" cy="2565605"/>
          </a:xfrm>
          <a:prstGeom prst="rect">
            <a:avLst/>
          </a:prstGeom>
        </p:spPr>
      </p:pic>
      <p:pic>
        <p:nvPicPr>
          <p:cNvPr id="4" name="Picture 3" descr="western tidal flat tiger beetle.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6557" y="1859068"/>
            <a:ext cx="2435226" cy="1826420"/>
          </a:xfrm>
          <a:prstGeom prst="rect">
            <a:avLst/>
          </a:prstGeom>
        </p:spPr>
      </p:pic>
      <p:pic>
        <p:nvPicPr>
          <p:cNvPr id="5" name="Picture 4" descr="rabbit at lc wetland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26249" y="1860126"/>
            <a:ext cx="2160791" cy="1825362"/>
          </a:xfrm>
          <a:prstGeom prst="rect">
            <a:avLst/>
          </a:prstGeom>
        </p:spPr>
      </p:pic>
    </p:spTree>
    <p:extLst>
      <p:ext uri="{BB962C8B-B14F-4D97-AF65-F5344CB8AC3E}">
        <p14:creationId xmlns:p14="http://schemas.microsoft.com/office/powerpoint/2010/main" val="3878619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17"/>
          <p:cNvPicPr preferRelativeResize="0"/>
          <p:nvPr/>
        </p:nvPicPr>
        <p:blipFill rotWithShape="1">
          <a:blip r:embed="rId3">
            <a:alphaModFix/>
          </a:blip>
          <a:srcRect l="23277" t="13241" r="44585" b="36136"/>
          <a:stretch/>
        </p:blipFill>
        <p:spPr>
          <a:xfrm>
            <a:off x="1139193" y="1839506"/>
            <a:ext cx="7123436" cy="4751544"/>
          </a:xfrm>
          <a:prstGeom prst="rect">
            <a:avLst/>
          </a:prstGeom>
          <a:noFill/>
          <a:ln>
            <a:noFill/>
          </a:ln>
        </p:spPr>
      </p:pic>
      <p:sp>
        <p:nvSpPr>
          <p:cNvPr id="130" name="Google Shape;130;p17"/>
          <p:cNvSpPr/>
          <p:nvPr/>
        </p:nvSpPr>
        <p:spPr>
          <a:xfrm>
            <a:off x="496342" y="231175"/>
            <a:ext cx="7766287" cy="1287148"/>
          </a:xfrm>
          <a:prstGeom prst="rect">
            <a:avLst/>
          </a:prstGeom>
          <a:noFill/>
          <a:ln>
            <a:noFill/>
          </a:ln>
        </p:spPr>
        <p:txBody>
          <a:bodyPr spcFirstLastPara="1" wrap="square" lIns="91425" tIns="45700" rIns="91425" bIns="45700" anchor="t" anchorCtr="0">
            <a:noAutofit/>
          </a:bodyPr>
          <a:lstStyle/>
          <a:p>
            <a:pPr lvl="0"/>
            <a:r>
              <a:rPr lang="en-US" sz="1800" dirty="0" err="1" smtClean="0">
                <a:latin typeface="Calibri"/>
                <a:ea typeface="Calibri"/>
                <a:cs typeface="Calibri"/>
                <a:sym typeface="Calibri"/>
              </a:rPr>
              <a:t>Steamshovel</a:t>
            </a:r>
            <a:r>
              <a:rPr lang="en-US" sz="1800" dirty="0" smtClean="0">
                <a:latin typeface="Calibri"/>
                <a:ea typeface="Calibri"/>
                <a:cs typeface="Calibri"/>
                <a:sym typeface="Calibri"/>
              </a:rPr>
              <a:t> </a:t>
            </a:r>
            <a:r>
              <a:rPr lang="en-US" sz="1800" dirty="0">
                <a:latin typeface="Calibri"/>
                <a:ea typeface="Calibri"/>
                <a:cs typeface="Calibri"/>
                <a:sym typeface="Calibri"/>
              </a:rPr>
              <a:t>Slough </a:t>
            </a:r>
            <a:r>
              <a:rPr lang="en-US" dirty="0" smtClean="0">
                <a:latin typeface="Calibri"/>
                <a:ea typeface="Calibri"/>
                <a:cs typeface="Calibri"/>
                <a:sym typeface="Calibri"/>
              </a:rPr>
              <a:t>will be</a:t>
            </a:r>
            <a:r>
              <a:rPr lang="en-US" sz="1800" dirty="0" smtClean="0">
                <a:latin typeface="Calibri"/>
                <a:ea typeface="Calibri"/>
                <a:cs typeface="Calibri"/>
                <a:sym typeface="Calibri"/>
              </a:rPr>
              <a:t> </a:t>
            </a:r>
            <a:r>
              <a:rPr lang="en-US" sz="1800" dirty="0">
                <a:latin typeface="Calibri"/>
                <a:ea typeface="Calibri"/>
                <a:cs typeface="Calibri"/>
                <a:sym typeface="Calibri"/>
              </a:rPr>
              <a:t>extended over seasonal </a:t>
            </a:r>
            <a:r>
              <a:rPr lang="en-US" sz="1800" dirty="0" smtClean="0">
                <a:latin typeface="Calibri"/>
                <a:ea typeface="Calibri"/>
                <a:cs typeface="Calibri"/>
                <a:sym typeface="Calibri"/>
              </a:rPr>
              <a:t>freshwater </a:t>
            </a:r>
            <a:r>
              <a:rPr lang="en-US" sz="1800" dirty="0" smtClean="0">
                <a:latin typeface="Calibri"/>
                <a:ea typeface="Calibri"/>
                <a:cs typeface="Calibri"/>
                <a:sym typeface="Calibri"/>
              </a:rPr>
              <a:t>wetlands</a:t>
            </a:r>
            <a:r>
              <a:rPr lang="en-US" dirty="0" smtClean="0">
                <a:latin typeface="Calibri"/>
                <a:ea typeface="Calibri"/>
                <a:cs typeface="Calibri"/>
                <a:sym typeface="Calibri"/>
              </a:rPr>
              <a:t>, </a:t>
            </a:r>
            <a:r>
              <a:rPr lang="en-US" dirty="0" smtClean="0">
                <a:ea typeface="Calibri"/>
                <a:cs typeface="Calibri"/>
                <a:sym typeface="Calibri"/>
              </a:rPr>
              <a:t>The </a:t>
            </a:r>
            <a:r>
              <a:rPr lang="en-US" dirty="0">
                <a:ea typeface="Calibri"/>
                <a:cs typeface="Calibri"/>
                <a:sym typeface="Calibri"/>
              </a:rPr>
              <a:t>construction of  a </a:t>
            </a:r>
            <a:r>
              <a:rPr lang="en-US" dirty="0" smtClean="0">
                <a:ea typeface="Calibri"/>
                <a:cs typeface="Calibri"/>
                <a:sym typeface="Calibri"/>
              </a:rPr>
              <a:t>new berm </a:t>
            </a:r>
            <a:r>
              <a:rPr lang="en-US" dirty="0">
                <a:ea typeface="Calibri"/>
                <a:cs typeface="Calibri"/>
                <a:sym typeface="Calibri"/>
              </a:rPr>
              <a:t>across the wetlands </a:t>
            </a:r>
            <a:r>
              <a:rPr lang="en-US" dirty="0" smtClean="0">
                <a:ea typeface="Calibri"/>
                <a:cs typeface="Calibri"/>
                <a:sym typeface="Calibri"/>
              </a:rPr>
              <a:t>will </a:t>
            </a:r>
            <a:r>
              <a:rPr lang="en-US" dirty="0">
                <a:ea typeface="Calibri"/>
                <a:cs typeface="Calibri"/>
                <a:sym typeface="Calibri"/>
              </a:rPr>
              <a:t>protect existing oil and gas </a:t>
            </a:r>
            <a:r>
              <a:rPr lang="en-US" dirty="0" smtClean="0">
                <a:ea typeface="Calibri"/>
                <a:cs typeface="Calibri"/>
                <a:sym typeface="Calibri"/>
              </a:rPr>
              <a:t>operations, which will continue to operate for 20 years after Beach Oil Minerals new expanded oil operations are up and running.</a:t>
            </a:r>
            <a:endParaRPr sz="1800" dirty="0">
              <a:latin typeface="Calibri"/>
              <a:ea typeface="Calibri"/>
              <a:cs typeface="Calibri"/>
              <a:sym typeface="Calibri"/>
            </a:endParaRPr>
          </a:p>
        </p:txBody>
      </p:sp>
      <p:sp>
        <p:nvSpPr>
          <p:cNvPr id="131" name="Google Shape;131;p17"/>
          <p:cNvSpPr txBox="1"/>
          <p:nvPr/>
        </p:nvSpPr>
        <p:spPr>
          <a:xfrm rot="2187273">
            <a:off x="3826198" y="3300321"/>
            <a:ext cx="3112162" cy="92930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800" b="1">
                <a:solidFill>
                  <a:srgbClr val="CC0000"/>
                </a:solidFill>
                <a:latin typeface="Calibri"/>
                <a:ea typeface="Calibri"/>
                <a:cs typeface="Calibri"/>
                <a:sym typeface="Calibri"/>
              </a:rPr>
              <a:t>--------</a:t>
            </a:r>
            <a:endParaRPr sz="7200" b="1">
              <a:solidFill>
                <a:srgbClr val="CC0000"/>
              </a:solidFill>
              <a:latin typeface="Calibri"/>
              <a:ea typeface="Calibri"/>
              <a:cs typeface="Calibri"/>
              <a:sym typeface="Calibri"/>
            </a:endParaRPr>
          </a:p>
        </p:txBody>
      </p:sp>
      <p:sp>
        <p:nvSpPr>
          <p:cNvPr id="132" name="Google Shape;132;p17"/>
          <p:cNvSpPr txBox="1"/>
          <p:nvPr/>
        </p:nvSpPr>
        <p:spPr>
          <a:xfrm>
            <a:off x="6120450" y="3929875"/>
            <a:ext cx="3180000" cy="122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800" b="1">
                <a:solidFill>
                  <a:srgbClr val="CC0000"/>
                </a:solidFill>
                <a:latin typeface="Calibri"/>
                <a:ea typeface="Calibri"/>
                <a:cs typeface="Calibri"/>
                <a:sym typeface="Calibri"/>
              </a:rPr>
              <a:t>----</a:t>
            </a:r>
            <a:endParaRPr>
              <a:solidFill>
                <a:srgbClr val="CC0000"/>
              </a:solidFill>
            </a:endParaRPr>
          </a:p>
        </p:txBody>
      </p:sp>
      <p:sp>
        <p:nvSpPr>
          <p:cNvPr id="133" name="Google Shape;133;p17"/>
          <p:cNvSpPr txBox="1"/>
          <p:nvPr/>
        </p:nvSpPr>
        <p:spPr>
          <a:xfrm>
            <a:off x="3153756" y="3379470"/>
            <a:ext cx="2554173" cy="4571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200" b="1" dirty="0">
              <a:latin typeface="Calibri"/>
              <a:ea typeface="Calibri"/>
              <a:cs typeface="Calibri"/>
              <a:sym typeface="Calibri"/>
            </a:endParaRPr>
          </a:p>
        </p:txBody>
      </p:sp>
      <p:pic>
        <p:nvPicPr>
          <p:cNvPr id="134" name="Google Shape;134;p17"/>
          <p:cNvPicPr preferRelativeResize="0"/>
          <p:nvPr/>
        </p:nvPicPr>
        <p:blipFill rotWithShape="1">
          <a:blip r:embed="rId4">
            <a:alphaModFix/>
          </a:blip>
          <a:srcRect l="13606" t="1869" r="15707" b="-1868"/>
          <a:stretch/>
        </p:blipFill>
        <p:spPr>
          <a:xfrm>
            <a:off x="3436900" y="4480400"/>
            <a:ext cx="1777925" cy="1350100"/>
          </a:xfrm>
          <a:prstGeom prst="rect">
            <a:avLst/>
          </a:prstGeom>
          <a:noFill/>
          <a:ln>
            <a:noFill/>
          </a:ln>
        </p:spPr>
      </p:pic>
      <p:pic>
        <p:nvPicPr>
          <p:cNvPr id="135" name="Google Shape;135;p17"/>
          <p:cNvPicPr preferRelativeResize="0"/>
          <p:nvPr/>
        </p:nvPicPr>
        <p:blipFill rotWithShape="1">
          <a:blip r:embed="rId4">
            <a:alphaModFix/>
          </a:blip>
          <a:srcRect l="13607" t="1870" r="15706" b="-1870"/>
          <a:stretch/>
        </p:blipFill>
        <p:spPr>
          <a:xfrm>
            <a:off x="1397875" y="2931800"/>
            <a:ext cx="450200" cy="341875"/>
          </a:xfrm>
          <a:prstGeom prst="rect">
            <a:avLst/>
          </a:prstGeom>
          <a:noFill/>
          <a:ln>
            <a:noFill/>
          </a:ln>
        </p:spPr>
      </p:pic>
    </p:spTree>
    <p:extLst>
      <p:ext uri="{BB962C8B-B14F-4D97-AF65-F5344CB8AC3E}">
        <p14:creationId xmlns:p14="http://schemas.microsoft.com/office/powerpoint/2010/main" val="2687345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extLst>
              <a:ext uri="{28A0092B-C50C-407E-A947-70E740481C1C}">
                <a14:useLocalDpi xmlns:a14="http://schemas.microsoft.com/office/drawing/2010/main" val="0"/>
              </a:ext>
            </a:extLst>
          </a:blip>
          <a:srcRect l="19676" t="6796" r="4862" b="101"/>
          <a:stretch/>
        </p:blipFill>
        <p:spPr bwMode="auto">
          <a:xfrm>
            <a:off x="999525" y="1321462"/>
            <a:ext cx="6939280" cy="5326490"/>
          </a:xfrm>
          <a:prstGeom prst="rect">
            <a:avLst/>
          </a:prstGeom>
          <a:noFill/>
          <a:ln>
            <a:solidFill>
              <a:srgbClr val="4F81BD"/>
            </a:solidFill>
          </a:ln>
          <a:extLst>
            <a:ext uri="{53640926-AAD7-44d8-BBD7-CCE9431645EC}">
              <a14:shadowObscured xmlns:a14="http://schemas.microsoft.com/office/drawing/2010/main"/>
            </a:ext>
          </a:extLst>
        </p:spPr>
      </p:pic>
      <p:sp>
        <p:nvSpPr>
          <p:cNvPr id="5" name="TextBox 4"/>
          <p:cNvSpPr txBox="1"/>
          <p:nvPr/>
        </p:nvSpPr>
        <p:spPr>
          <a:xfrm>
            <a:off x="419311" y="274321"/>
            <a:ext cx="8338323" cy="923330"/>
          </a:xfrm>
          <a:prstGeom prst="rect">
            <a:avLst/>
          </a:prstGeom>
          <a:noFill/>
        </p:spPr>
        <p:txBody>
          <a:bodyPr wrap="square" rtlCol="0">
            <a:spAutoFit/>
          </a:bodyPr>
          <a:lstStyle/>
          <a:p>
            <a:r>
              <a:rPr lang="en-US" dirty="0" smtClean="0"/>
              <a:t>Eventually, </a:t>
            </a:r>
            <a:r>
              <a:rPr lang="en-US" dirty="0" smtClean="0"/>
              <a:t> </a:t>
            </a:r>
            <a:r>
              <a:rPr lang="en-US" dirty="0" smtClean="0"/>
              <a:t>high berms will be built on this area of the wetlands along PCH,  2</a:t>
            </a:r>
            <a:r>
              <a:rPr lang="en-US" baseline="30000" dirty="0" smtClean="0"/>
              <a:t>nd</a:t>
            </a:r>
            <a:r>
              <a:rPr lang="en-US" dirty="0" smtClean="0"/>
              <a:t> St, and Studebaker Rd. to secure the In-N-Out,  malls, industrial sites and proposed 5 to 7 story mixed-use complexes on PCH between the San Gabriel River and </a:t>
            </a:r>
            <a:r>
              <a:rPr lang="en-US" dirty="0" err="1" smtClean="0"/>
              <a:t>Loynes</a:t>
            </a:r>
            <a:r>
              <a:rPr lang="en-US" dirty="0" smtClean="0"/>
              <a:t> Dr. </a:t>
            </a:r>
            <a:endParaRPr lang="en-US" dirty="0"/>
          </a:p>
        </p:txBody>
      </p:sp>
      <p:sp>
        <p:nvSpPr>
          <p:cNvPr id="9" name="Rectangle 8"/>
          <p:cNvSpPr/>
          <p:nvPr/>
        </p:nvSpPr>
        <p:spPr>
          <a:xfrm rot="3034659">
            <a:off x="789483" y="4318915"/>
            <a:ext cx="4159194" cy="1446550"/>
          </a:xfrm>
          <a:prstGeom prst="rect">
            <a:avLst/>
          </a:prstGeom>
        </p:spPr>
        <p:txBody>
          <a:bodyPr wrap="square">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dirty="0" smtClean="0"/>
              <a:t>-</a:t>
            </a:r>
            <a:endParaRPr lang="en-US" dirty="0"/>
          </a:p>
        </p:txBody>
      </p:sp>
      <p:sp>
        <p:nvSpPr>
          <p:cNvPr id="10" name="TextBox 9"/>
          <p:cNvSpPr txBox="1"/>
          <p:nvPr/>
        </p:nvSpPr>
        <p:spPr>
          <a:xfrm rot="20752898">
            <a:off x="3376030" y="4877990"/>
            <a:ext cx="4241736" cy="1323439"/>
          </a:xfrm>
          <a:prstGeom prst="rect">
            <a:avLst/>
          </a:prstGeom>
          <a:noFill/>
        </p:spPr>
        <p:txBody>
          <a:bodyPr wrap="square" rtlCol="0">
            <a:spAutoFit/>
          </a:bodyPr>
          <a:lstStyle/>
          <a:p>
            <a:r>
              <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11" name="TextBox 10"/>
          <p:cNvSpPr txBox="1"/>
          <p:nvPr/>
        </p:nvSpPr>
        <p:spPr>
          <a:xfrm rot="5400000">
            <a:off x="5186593" y="2775831"/>
            <a:ext cx="3903985" cy="1600438"/>
          </a:xfrm>
          <a:prstGeom prst="rect">
            <a:avLst/>
          </a:prstGeom>
          <a:noFill/>
        </p:spPr>
        <p:txBody>
          <a:bodyPr wrap="square" rtlCol="0">
            <a:spAutoFit/>
          </a:bodyPr>
          <a:lstStyle/>
          <a:p>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dirty="0" smtClean="0"/>
              <a:t>----</a:t>
            </a:r>
            <a:endParaRPr lang="en-US" dirty="0"/>
          </a:p>
        </p:txBody>
      </p:sp>
      <p:sp>
        <p:nvSpPr>
          <p:cNvPr id="12" name="Rectangle 11"/>
          <p:cNvSpPr/>
          <p:nvPr/>
        </p:nvSpPr>
        <p:spPr>
          <a:xfrm>
            <a:off x="989749" y="1321462"/>
            <a:ext cx="3097341" cy="584776"/>
          </a:xfrm>
          <a:prstGeom prst="rect">
            <a:avLst/>
          </a:prstGeom>
        </p:spPr>
        <p:txBody>
          <a:bodyPr wrap="square">
            <a:spAutoFit/>
          </a:bodyPr>
          <a:lstStyle/>
          <a:p>
            <a:r>
              <a:rPr lang="en-US" sz="32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NORTH AREA</a:t>
            </a:r>
            <a:endPar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pic>
        <p:nvPicPr>
          <p:cNvPr id="14" name="Picture 13" descr="Untitled:Users:macbookpro:Pictures:Susan and friend.jpg"/>
          <p:cNvPicPr/>
          <p:nvPr/>
        </p:nvPicPr>
        <p:blipFill rotWithShape="1">
          <a:blip r:embed="rId4">
            <a:extLst>
              <a:ext uri="{28A0092B-C50C-407E-A947-70E740481C1C}">
                <a14:useLocalDpi xmlns:a14="http://schemas.microsoft.com/office/drawing/2010/main" val="0"/>
              </a:ext>
            </a:extLst>
          </a:blip>
          <a:srcRect l="1" t="17883" r="89542" b="66789"/>
          <a:stretch/>
        </p:blipFill>
        <p:spPr bwMode="auto">
          <a:xfrm>
            <a:off x="989749" y="5528043"/>
            <a:ext cx="1193266" cy="901864"/>
          </a:xfrm>
          <a:prstGeom prst="rect">
            <a:avLst/>
          </a:prstGeom>
          <a:noFill/>
          <a:ln>
            <a:noFill/>
          </a:ln>
          <a:extLst>
            <a:ext uri="{53640926-AAD7-44d8-BBD7-CCE9431645EC}">
              <a14:shadowObscured xmlns:a14="http://schemas.microsoft.com/office/drawing/2010/main"/>
            </a:ext>
          </a:extLst>
        </p:spPr>
      </p:pic>
      <p:pic>
        <p:nvPicPr>
          <p:cNvPr id="15" name="Picture 14"/>
          <p:cNvPicPr>
            <a:picLocks noChangeAspect="1"/>
          </p:cNvPicPr>
          <p:nvPr/>
        </p:nvPicPr>
        <p:blipFill>
          <a:blip r:embed="rId5"/>
          <a:stretch>
            <a:fillRect/>
          </a:stretch>
        </p:blipFill>
        <p:spPr>
          <a:xfrm>
            <a:off x="1287184" y="5596299"/>
            <a:ext cx="895831" cy="833608"/>
          </a:xfrm>
          <a:prstGeom prst="rect">
            <a:avLst/>
          </a:prstGeom>
        </p:spPr>
      </p:pic>
    </p:spTree>
    <p:extLst>
      <p:ext uri="{BB962C8B-B14F-4D97-AF65-F5344CB8AC3E}">
        <p14:creationId xmlns:p14="http://schemas.microsoft.com/office/powerpoint/2010/main" val="2057028588"/>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109</TotalTime>
  <Words>529</Words>
  <Application>Microsoft Macintosh PowerPoint</Application>
  <PresentationFormat>On-screen Show (4:3)</PresentationFormat>
  <Paragraphs>23</Paragraphs>
  <Slides>12</Slides>
  <Notes>5</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 Black </vt:lpstr>
      <vt:lpstr>The Upper Los Cerritos Wetlands Mitigation Bank  - banking on protecting and expanding oil drilling – NOT wetlands restoration.</vt:lpstr>
      <vt:lpstr>PowerPoint Presentation</vt:lpstr>
      <vt:lpstr>Mitigation credits will be sold to erase  existing brackish wetlands and uplands habitats fed by seasonal rains and replace them with a salt marsh </vt:lpstr>
      <vt:lpstr>The mitigation bank will bulldoze, flood, and bury tribal cultural resources, including rare salt flats, in a Traditional Tribal Landscape within the sacred site of Puvungna. </vt:lpstr>
      <vt:lpstr>PowerPoint Presentation</vt:lpstr>
      <vt:lpstr>Existing wetlands habitat will be bulldozed, drowned, and buried as new salt marshes and flood control infrastructure are prioritized over the protection and preservation of wildlife habitat and a Tribal Traditional Landscape and Sacred Site.  </vt:lpstr>
      <vt:lpstr>PowerPoint Presentation</vt:lpstr>
      <vt:lpstr>PowerPoint Presentation</vt:lpstr>
      <vt:lpstr>PowerPoint Presentation</vt:lpstr>
      <vt:lpstr>PowerPoint Presentation</vt:lpstr>
      <vt:lpstr>These wetlands will  become storage sites for excavated and dredged soils until these are either used in flood control or hauled away. Existing wildlife areas will become construction zones for the next half century or even longer.  </vt:lpstr>
      <vt:lpstr>Neither Beach Oil Minerals nor LCW LLC  can be trusted as both continue to poison the community and the ecosysem.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Anna</dc:creator>
  <cp:lastModifiedBy>Anna</cp:lastModifiedBy>
  <cp:revision>12</cp:revision>
  <dcterms:created xsi:type="dcterms:W3CDTF">2021-02-11T23:08:50Z</dcterms:created>
  <dcterms:modified xsi:type="dcterms:W3CDTF">2021-02-12T00:59:33Z</dcterms:modified>
</cp:coreProperties>
</file>

<file path=docProps/thumbnail.jpeg>
</file>